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676" r:id="rId4"/>
    <p:sldId id="451" r:id="rId5"/>
    <p:sldId id="635" r:id="rId6"/>
    <p:sldId id="626" r:id="rId7"/>
    <p:sldId id="627" r:id="rId8"/>
    <p:sldId id="634" r:id="rId9"/>
    <p:sldId id="640" r:id="rId10"/>
    <p:sldId id="642" r:id="rId11"/>
    <p:sldId id="649" r:id="rId12"/>
    <p:sldId id="656" r:id="rId13"/>
    <p:sldId id="657" r:id="rId14"/>
    <p:sldId id="658" r:id="rId15"/>
    <p:sldId id="665" r:id="rId16"/>
    <p:sldId id="644" r:id="rId17"/>
    <p:sldId id="737" r:id="rId18"/>
    <p:sldId id="739" r:id="rId19"/>
    <p:sldId id="677" r:id="rId20"/>
    <p:sldId id="753" r:id="rId21"/>
    <p:sldId id="680" r:id="rId22"/>
    <p:sldId id="681" r:id="rId23"/>
    <p:sldId id="695" r:id="rId24"/>
    <p:sldId id="699" r:id="rId25"/>
    <p:sldId id="751" r:id="rId26"/>
    <p:sldId id="745" r:id="rId27"/>
    <p:sldId id="746" r:id="rId28"/>
    <p:sldId id="299" r:id="rId29"/>
    <p:sldId id="766" r:id="rId30"/>
    <p:sldId id="767" r:id="rId31"/>
    <p:sldId id="768" r:id="rId32"/>
    <p:sldId id="770" r:id="rId33"/>
    <p:sldId id="769" r:id="rId34"/>
    <p:sldId id="755" r:id="rId35"/>
    <p:sldId id="757" r:id="rId36"/>
    <p:sldId id="758" r:id="rId37"/>
    <p:sldId id="765" r:id="rId38"/>
    <p:sldId id="759" r:id="rId39"/>
    <p:sldId id="756" r:id="rId40"/>
    <p:sldId id="760" r:id="rId41"/>
    <p:sldId id="762" r:id="rId42"/>
    <p:sldId id="761" r:id="rId43"/>
    <p:sldId id="764" r:id="rId44"/>
    <p:sldId id="763" r:id="rId45"/>
    <p:sldId id="771" r:id="rId46"/>
    <p:sldId id="772" r:id="rId47"/>
    <p:sldId id="773" r:id="rId48"/>
    <p:sldId id="775" r:id="rId49"/>
    <p:sldId id="774" r:id="rId50"/>
    <p:sldId id="331" r:id="rId51"/>
    <p:sldId id="332" r:id="rId52"/>
    <p:sldId id="418" r:id="rId53"/>
  </p:sldIdLst>
  <p:sldSz cx="12192000" cy="6858000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4" roundtripDataSignature="AMtx7mjQsprurraFm3Yw76enw9q9vkGc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55"/>
    <p:restoredTop sz="94659"/>
  </p:normalViewPr>
  <p:slideViewPr>
    <p:cSldViewPr snapToGrid="0" snapToObjects="1">
      <p:cViewPr varScale="1">
        <p:scale>
          <a:sx n="101" d="100"/>
          <a:sy n="101" d="100"/>
        </p:scale>
        <p:origin x="4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94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33150" y="744475"/>
            <a:ext cx="4532000" cy="3722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">
  <p:cSld name="Capa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385753" cy="1442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ertura">
  <p:cSld name="Abertura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37240"/>
            <a:ext cx="12192000" cy="142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74994"/>
            <a:ext cx="12192000" cy="148300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937240"/>
          </a:xfrm>
          <a:prstGeom prst="rect">
            <a:avLst/>
          </a:prstGeom>
          <a:noFill/>
          <a:ln>
            <a:noFill/>
          </a:ln>
        </p:spPr>
      </p:sp>
      <p:pic>
        <p:nvPicPr>
          <p:cNvPr id="15" name="Google Shape;1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23157" y="5810145"/>
            <a:ext cx="1489632" cy="66479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2"/>
          <p:cNvSpPr/>
          <p:nvPr/>
        </p:nvSpPr>
        <p:spPr>
          <a:xfrm>
            <a:off x="0" y="5404021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2"/>
          <p:cNvSpPr/>
          <p:nvPr/>
        </p:nvSpPr>
        <p:spPr>
          <a:xfrm rot="10800000" flipH="1">
            <a:off x="10033686" y="5404020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Subtítulo + Texto" userDrawn="1">
  <p:cSld name="Título + Subtítulo + Text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>
            <a:spLocks noGrp="1"/>
          </p:cNvSpPr>
          <p:nvPr>
            <p:ph type="body" idx="1"/>
          </p:nvPr>
        </p:nvSpPr>
        <p:spPr>
          <a:xfrm>
            <a:off x="1323705" y="1842992"/>
            <a:ext cx="8894718" cy="37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13"/>
          <p:cNvSpPr txBox="1">
            <a:spLocks noGrp="1"/>
          </p:cNvSpPr>
          <p:nvPr>
            <p:ph type="body" idx="2"/>
          </p:nvPr>
        </p:nvSpPr>
        <p:spPr>
          <a:xfrm>
            <a:off x="1323705" y="681154"/>
            <a:ext cx="8652318" cy="83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435A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A43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2" name="Google Shape;2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3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2A2DDF6-5C75-4B43-BA11-3BA5604825D1}"/>
              </a:ext>
            </a:extLst>
          </p:cNvPr>
          <p:cNvSpPr txBox="1"/>
          <p:nvPr userDrawn="1"/>
        </p:nvSpPr>
        <p:spPr>
          <a:xfrm>
            <a:off x="779570" y="6289710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o">
  <p:cSld name="1_Texto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3870" y="444141"/>
            <a:ext cx="9074766" cy="536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4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4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4"/>
          <p:cNvSpPr txBox="1">
            <a:spLocks noGrp="1"/>
          </p:cNvSpPr>
          <p:nvPr>
            <p:ph type="title"/>
          </p:nvPr>
        </p:nvSpPr>
        <p:spPr>
          <a:xfrm>
            <a:off x="2896802" y="1358537"/>
            <a:ext cx="6681057" cy="3030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5000"/>
              <a:buFont typeface="Calibri"/>
              <a:buNone/>
              <a:defRPr sz="5000" b="1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body" idx="1"/>
          </p:nvPr>
        </p:nvSpPr>
        <p:spPr>
          <a:xfrm>
            <a:off x="3643698" y="4666816"/>
            <a:ext cx="5187264" cy="271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66CB90C-1F93-DD4B-86CB-D4440426BBA4}"/>
              </a:ext>
            </a:extLst>
          </p:cNvPr>
          <p:cNvSpPr txBox="1"/>
          <p:nvPr userDrawn="1"/>
        </p:nvSpPr>
        <p:spPr>
          <a:xfrm>
            <a:off x="834760" y="6287539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2 imagens">
  <p:cSld name="Título + 2 image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7"/>
          <p:cNvSpPr txBox="1">
            <a:spLocks noGrp="1"/>
          </p:cNvSpPr>
          <p:nvPr>
            <p:ph type="body" idx="1"/>
          </p:nvPr>
        </p:nvSpPr>
        <p:spPr>
          <a:xfrm>
            <a:off x="910702" y="689863"/>
            <a:ext cx="533349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17"/>
          <p:cNvSpPr>
            <a:spLocks noGrp="1"/>
          </p:cNvSpPr>
          <p:nvPr>
            <p:ph type="pic" idx="2"/>
          </p:nvPr>
        </p:nvSpPr>
        <p:spPr>
          <a:xfrm>
            <a:off x="6720965" y="689862"/>
            <a:ext cx="5058032" cy="221588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17"/>
          <p:cNvSpPr>
            <a:spLocks noGrp="1"/>
          </p:cNvSpPr>
          <p:nvPr>
            <p:ph type="pic" idx="3"/>
          </p:nvPr>
        </p:nvSpPr>
        <p:spPr>
          <a:xfrm>
            <a:off x="6720965" y="3231487"/>
            <a:ext cx="5058032" cy="2215880"/>
          </a:xfrm>
          <a:prstGeom prst="rect">
            <a:avLst/>
          </a:prstGeom>
          <a:noFill/>
          <a:ln>
            <a:noFill/>
          </a:ln>
        </p:spPr>
      </p:sp>
      <p:pic>
        <p:nvPicPr>
          <p:cNvPr id="52" name="Google Shape;52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7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7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240DAA4-D419-0D45-9BF6-FC44EBA6B3A6}"/>
              </a:ext>
            </a:extLst>
          </p:cNvPr>
          <p:cNvSpPr txBox="1"/>
          <p:nvPr userDrawn="1"/>
        </p:nvSpPr>
        <p:spPr>
          <a:xfrm>
            <a:off x="910702" y="6289710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aoChoma/front-end" TargetMode="Externa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cursos.alura.com.br/course/html-css-praticando-html-css" TargetMode="Externa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834300" cy="14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Técnico em  Desenvolvimento de Sistemas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3954057-3060-EF46-BECF-96199AF348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indent="-571500">
              <a:buFont typeface="Arial" panose="020B0604020202020204" pitchFamily="34" charset="0"/>
              <a:buChar char="•"/>
            </a:pPr>
            <a:r>
              <a:rPr lang="pt-BR" sz="4000" dirty="0"/>
              <a:t>a = </a:t>
            </a:r>
            <a:r>
              <a:rPr lang="pt-BR" sz="4000" dirty="0" err="1"/>
              <a:t>b</a:t>
            </a:r>
            <a:r>
              <a:rPr lang="pt-BR" sz="4000" dirty="0"/>
              <a:t> é atribuído o valor de </a:t>
            </a:r>
            <a:r>
              <a:rPr lang="pt-BR" sz="4000" dirty="0" err="1"/>
              <a:t>b</a:t>
            </a:r>
            <a:r>
              <a:rPr lang="pt-BR" sz="4000" dirty="0"/>
              <a:t> em a</a:t>
            </a:r>
          </a:p>
          <a:p>
            <a:pPr marL="800100" indent="-571500">
              <a:buFont typeface="Arial" panose="020B0604020202020204" pitchFamily="34" charset="0"/>
              <a:buChar char="•"/>
            </a:pPr>
            <a:r>
              <a:rPr lang="pt-BR" sz="4000" dirty="0"/>
              <a:t>a += </a:t>
            </a:r>
            <a:r>
              <a:rPr lang="pt-BR" sz="4000" dirty="0" err="1"/>
              <a:t>b</a:t>
            </a:r>
            <a:r>
              <a:rPr lang="pt-BR" sz="4000" dirty="0"/>
              <a:t> é atribuído o valor de </a:t>
            </a:r>
            <a:r>
              <a:rPr lang="pt-BR" sz="4000" dirty="0" err="1"/>
              <a:t>a+b</a:t>
            </a:r>
            <a:r>
              <a:rPr lang="pt-BR" sz="4000" dirty="0"/>
              <a:t> em a</a:t>
            </a:r>
          </a:p>
          <a:p>
            <a:pPr marL="800100" indent="-571500">
              <a:buFont typeface="Arial" panose="020B0604020202020204" pitchFamily="34" charset="0"/>
              <a:buChar char="•"/>
            </a:pPr>
            <a:r>
              <a:rPr lang="pt-BR" sz="4000" dirty="0"/>
              <a:t>a -= </a:t>
            </a:r>
            <a:r>
              <a:rPr lang="pt-BR" sz="4000" dirty="0" err="1"/>
              <a:t>b</a:t>
            </a:r>
            <a:r>
              <a:rPr lang="pt-BR" sz="4000" dirty="0"/>
              <a:t> é atribuído o valor de </a:t>
            </a:r>
            <a:r>
              <a:rPr lang="pt-BR" sz="4000" dirty="0" err="1"/>
              <a:t>a-b</a:t>
            </a:r>
            <a:r>
              <a:rPr lang="pt-BR" sz="4000" dirty="0"/>
              <a:t> em a</a:t>
            </a:r>
          </a:p>
          <a:p>
            <a:pPr marL="800100" indent="-571500">
              <a:buFont typeface="Arial" panose="020B0604020202020204" pitchFamily="34" charset="0"/>
              <a:buChar char="•"/>
            </a:pPr>
            <a:r>
              <a:rPr lang="pt-BR" sz="4000" dirty="0"/>
              <a:t>a *= </a:t>
            </a:r>
            <a:r>
              <a:rPr lang="pt-BR" sz="4000" dirty="0" err="1"/>
              <a:t>b</a:t>
            </a:r>
            <a:r>
              <a:rPr lang="pt-BR" sz="4000" dirty="0"/>
              <a:t> é atribuído o valor de a*</a:t>
            </a:r>
            <a:r>
              <a:rPr lang="pt-BR" sz="4000" dirty="0" err="1"/>
              <a:t>b</a:t>
            </a:r>
            <a:r>
              <a:rPr lang="pt-BR" sz="4000" dirty="0"/>
              <a:t> em a</a:t>
            </a:r>
            <a:endParaRPr lang="pt-BR" dirty="0"/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8BA242E-5370-BC41-BD3A-FCB4525C67B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OPERADORES DE ATRIBUIÇÃO</a:t>
            </a:r>
          </a:p>
        </p:txBody>
      </p:sp>
    </p:spTree>
    <p:extLst>
      <p:ext uri="{BB962C8B-B14F-4D97-AF65-F5344CB8AC3E}">
        <p14:creationId xmlns:p14="http://schemas.microsoft.com/office/powerpoint/2010/main" val="393979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3954057-3060-EF46-BECF-96199AF348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indent="-571500">
              <a:buFont typeface="Arial" panose="020B0604020202020204" pitchFamily="34" charset="0"/>
              <a:buChar char="•"/>
            </a:pPr>
            <a:r>
              <a:rPr lang="pt-BR" sz="4000" dirty="0"/>
              <a:t>a /= </a:t>
            </a:r>
            <a:r>
              <a:rPr lang="pt-BR" sz="4000" dirty="0" err="1"/>
              <a:t>b</a:t>
            </a:r>
            <a:r>
              <a:rPr lang="pt-BR" sz="4000" dirty="0"/>
              <a:t> é atribuído o valor de a/</a:t>
            </a:r>
            <a:r>
              <a:rPr lang="pt-BR" sz="4000" dirty="0" err="1"/>
              <a:t>b</a:t>
            </a:r>
            <a:r>
              <a:rPr lang="pt-BR" sz="4000" dirty="0"/>
              <a:t> em a</a:t>
            </a:r>
          </a:p>
          <a:p>
            <a:pPr marL="800100" indent="-571500">
              <a:buFont typeface="Arial" panose="020B0604020202020204" pitchFamily="34" charset="0"/>
              <a:buChar char="•"/>
            </a:pPr>
            <a:r>
              <a:rPr lang="pt-BR" sz="4000" dirty="0"/>
              <a:t>a %= </a:t>
            </a:r>
            <a:r>
              <a:rPr lang="pt-BR" sz="4000" dirty="0" err="1"/>
              <a:t>b</a:t>
            </a:r>
            <a:r>
              <a:rPr lang="pt-BR" sz="4000" dirty="0"/>
              <a:t> é atribuído o valor do resto da divisão de a por </a:t>
            </a:r>
            <a:r>
              <a:rPr lang="pt-BR" sz="4000" dirty="0" err="1"/>
              <a:t>b</a:t>
            </a:r>
            <a:r>
              <a:rPr lang="pt-BR" sz="4000" dirty="0"/>
              <a:t> em a</a:t>
            </a:r>
          </a:p>
          <a:p>
            <a:pPr marL="800100" indent="-571500">
              <a:buFont typeface="Arial" panose="020B0604020202020204" pitchFamily="34" charset="0"/>
              <a:buChar char="•"/>
            </a:pPr>
            <a:r>
              <a:rPr lang="pt-BR" sz="4000" dirty="0"/>
              <a:t>a **= </a:t>
            </a:r>
            <a:r>
              <a:rPr lang="pt-BR" sz="4000" dirty="0" err="1"/>
              <a:t>b</a:t>
            </a:r>
            <a:r>
              <a:rPr lang="pt-BR" sz="4000" dirty="0"/>
              <a:t> é atribuído o valor da exponencial de </a:t>
            </a:r>
            <a:r>
              <a:rPr lang="pt-BR" sz="4000" dirty="0" err="1"/>
              <a:t>a</a:t>
            </a:r>
            <a:r>
              <a:rPr lang="pt-BR" sz="4000" baseline="30000" dirty="0" err="1"/>
              <a:t>b</a:t>
            </a:r>
            <a:r>
              <a:rPr lang="pt-BR" sz="4000" dirty="0"/>
              <a:t> em a</a:t>
            </a:r>
          </a:p>
          <a:p>
            <a:endParaRPr lang="pt-BR" sz="4000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8BA242E-5370-BC41-BD3A-FCB4525C67B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OPERADORES DE ATRIBUIÇÃO</a:t>
            </a:r>
          </a:p>
        </p:txBody>
      </p:sp>
    </p:spTree>
    <p:extLst>
      <p:ext uri="{BB962C8B-B14F-4D97-AF65-F5344CB8AC3E}">
        <p14:creationId xmlns:p14="http://schemas.microsoft.com/office/powerpoint/2010/main" val="4182190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415E88-E157-0E4E-BC09-503ED9CEF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OPERADORES DE COMPARAÇÃO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3E0D9FC-3E12-7E4E-9B23-9056ABB520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9139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CECDD9F-C73E-6442-B03F-BA2D98398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sz="3200" b="0" i="0" dirty="0">
                <a:solidFill>
                  <a:srgbClr val="374151"/>
                </a:solidFill>
                <a:effectLst/>
                <a:latin typeface="Söhne"/>
              </a:rPr>
              <a:t>Igual (==): verifica se dois valores são iguais, realizando coerção de tipo, se necessário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b="0" i="0" dirty="0">
                <a:solidFill>
                  <a:srgbClr val="374151"/>
                </a:solidFill>
                <a:effectLst/>
                <a:latin typeface="Söhne"/>
              </a:rPr>
              <a:t>Diferente (!=): verifica se dois valores são diferentes, realizando coerção de tipo, se necessário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sz="32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3B48A1-9262-C445-A437-A66B015FD73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OPERADORES DE COMPARAÇÃO</a:t>
            </a:r>
          </a:p>
        </p:txBody>
      </p:sp>
    </p:spTree>
    <p:extLst>
      <p:ext uri="{BB962C8B-B14F-4D97-AF65-F5344CB8AC3E}">
        <p14:creationId xmlns:p14="http://schemas.microsoft.com/office/powerpoint/2010/main" val="3350712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CECDD9F-C73E-6442-B03F-BA2D98398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sz="3200" b="0" i="0" dirty="0">
                <a:solidFill>
                  <a:srgbClr val="374151"/>
                </a:solidFill>
                <a:effectLst/>
                <a:latin typeface="Söhne"/>
              </a:rPr>
              <a:t>Maior que (&gt;): verifica se um valor é maior que outro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3200" b="0" i="0" dirty="0">
                <a:solidFill>
                  <a:srgbClr val="374151"/>
                </a:solidFill>
                <a:effectLst/>
                <a:latin typeface="Söhne"/>
              </a:rPr>
              <a:t>Maior ou igual (&gt;=): verifica se um valor é maior ou igual a outro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3200" b="0" i="0" dirty="0">
                <a:solidFill>
                  <a:srgbClr val="374151"/>
                </a:solidFill>
                <a:effectLst/>
                <a:latin typeface="Söhne"/>
              </a:rPr>
              <a:t>Menor que (&lt;): verifica se um valor é menor que outro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3200" b="0" i="0" dirty="0">
                <a:solidFill>
                  <a:srgbClr val="374151"/>
                </a:solidFill>
                <a:effectLst/>
                <a:latin typeface="Söhne"/>
              </a:rPr>
              <a:t>Menor ou igual (&lt;=): verifica se um valor é menor ou igual a outro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sz="32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3B48A1-9262-C445-A437-A66B015FD73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OPERADORES DE COMPARAÇÃO</a:t>
            </a:r>
          </a:p>
        </p:txBody>
      </p:sp>
    </p:spTree>
    <p:extLst>
      <p:ext uri="{BB962C8B-B14F-4D97-AF65-F5344CB8AC3E}">
        <p14:creationId xmlns:p14="http://schemas.microsoft.com/office/powerpoint/2010/main" val="2413474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6875CD-9B1B-8545-A279-DEADEF33B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OPERADORES LÓGICOS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680427-F83F-364B-A7BC-B2D92197AE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0218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5B9A91C-9A78-FE49-A782-A9B08E2E4B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800100" indent="-571500">
              <a:buFont typeface="Arial" panose="020B0604020202020204" pitchFamily="34" charset="0"/>
              <a:buChar char="•"/>
            </a:pP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existem três operadores lógicos principais: </a:t>
            </a:r>
          </a:p>
          <a:p>
            <a:pPr marL="800100" indent="-571500">
              <a:buFont typeface="Arial" panose="020B0604020202020204" pitchFamily="34" charset="0"/>
              <a:buChar char="•"/>
            </a:pPr>
            <a:r>
              <a:rPr lang="pt-BR" sz="4000" dirty="0">
                <a:latin typeface="Calibri" panose="020F0502020204030204" pitchFamily="34" charset="0"/>
                <a:cs typeface="Calibri" panose="020F0502020204030204" pitchFamily="34" charset="0"/>
              </a:rPr>
              <a:t>&amp;&amp;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(e), </a:t>
            </a:r>
            <a:r>
              <a:rPr lang="pt-BR" sz="4000" dirty="0">
                <a:latin typeface="Calibri" panose="020F0502020204030204" pitchFamily="34" charset="0"/>
                <a:cs typeface="Calibri" panose="020F0502020204030204" pitchFamily="34" charset="0"/>
              </a:rPr>
              <a:t>||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(ou) e </a:t>
            </a:r>
            <a:r>
              <a:rPr lang="pt-BR" sz="4000" dirty="0"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(não)</a:t>
            </a:r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C64359C-7EC6-6042-8368-B68FB936278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OPERADORES LÓGICOS</a:t>
            </a:r>
          </a:p>
        </p:txBody>
      </p:sp>
    </p:spTree>
    <p:extLst>
      <p:ext uri="{BB962C8B-B14F-4D97-AF65-F5344CB8AC3E}">
        <p14:creationId xmlns:p14="http://schemas.microsoft.com/office/powerpoint/2010/main" val="2215667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C5FEBA-8A95-DD4F-BB67-68C3F9C35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EVENTOS E FUNÇÕES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3993522-F5F6-684B-8DC8-6AAA505B78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2566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0617529-AEA7-C048-953E-EF9A9B860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1842992"/>
            <a:ext cx="9734440" cy="3766178"/>
          </a:xfrm>
        </p:spPr>
        <p:txBody>
          <a:bodyPr>
            <a:noAutofit/>
          </a:bodyPr>
          <a:lstStyle/>
          <a:p>
            <a:pPr marL="800100" indent="-571500">
              <a:buFont typeface="Arial" panose="020B0604020202020204" pitchFamily="34" charset="0"/>
              <a:buChar char="•"/>
            </a:pPr>
            <a:r>
              <a:rPr lang="pt-BR" sz="3900" dirty="0">
                <a:solidFill>
                  <a:srgbClr val="000000"/>
                </a:solidFill>
                <a:latin typeface="Calibri" panose="020F0502020204030204" pitchFamily="34" charset="0"/>
              </a:rPr>
              <a:t>P</a:t>
            </a:r>
            <a:r>
              <a:rPr lang="pt-BR" sz="39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ara utilizar um evento, deve utilizar uma função</a:t>
            </a:r>
          </a:p>
          <a:p>
            <a:pPr marL="800100" indent="-571500">
              <a:buFont typeface="Arial" panose="020B0604020202020204" pitchFamily="34" charset="0"/>
              <a:buChar char="•"/>
            </a:pPr>
            <a:r>
              <a:rPr lang="pt-BR" sz="3900" dirty="0">
                <a:solidFill>
                  <a:srgbClr val="000000"/>
                </a:solidFill>
                <a:latin typeface="Calibri" panose="020F0502020204030204" pitchFamily="34" charset="0"/>
              </a:rPr>
              <a:t>A FUNÇÃO </a:t>
            </a:r>
            <a:r>
              <a:rPr lang="pt-BR" sz="39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já é interpretada pelo compilador do </a:t>
            </a:r>
            <a:r>
              <a:rPr lang="pt-BR" sz="39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JavaScript</a:t>
            </a:r>
            <a:endParaRPr lang="pt-BR" sz="39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800100" indent="-571500">
              <a:buFont typeface="Arial" panose="020B0604020202020204" pitchFamily="34" charset="0"/>
              <a:buChar char="•"/>
            </a:pPr>
            <a:r>
              <a:rPr lang="pt-BR" sz="39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</a:t>
            </a:r>
            <a:r>
              <a:rPr lang="pt-BR" sz="39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on</a:t>
            </a:r>
            <a:r>
              <a:rPr lang="pt-BR" sz="39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)click</a:t>
            </a:r>
            <a:r>
              <a:rPr lang="pt-BR" sz="39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 </a:t>
            </a:r>
            <a:r>
              <a:rPr lang="pt-BR" sz="39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</a:t>
            </a:r>
            <a:r>
              <a:rPr lang="pt-BR" sz="39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on</a:t>
            </a:r>
            <a:r>
              <a:rPr lang="pt-BR" sz="39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r>
              <a:rPr lang="pt-BR" sz="39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submit</a:t>
            </a:r>
            <a:endParaRPr lang="pt-BR" sz="39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30588B0-B0C8-164D-9C3E-10E3695F303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EVENTOS E FUNÇÕES</a:t>
            </a:r>
          </a:p>
        </p:txBody>
      </p:sp>
    </p:spTree>
    <p:extLst>
      <p:ext uri="{BB962C8B-B14F-4D97-AF65-F5344CB8AC3E}">
        <p14:creationId xmlns:p14="http://schemas.microsoft.com/office/powerpoint/2010/main" val="772374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C49F42-30A4-694B-B399-FDF3BCE4F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214C60-4228-8641-9CAD-38039D4EE6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2943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pt-BR" sz="3600" dirty="0"/>
              <a:t>Programação Front-</a:t>
            </a:r>
            <a:r>
              <a:rPr lang="pt-BR" sz="3600" dirty="0" err="1"/>
              <a:t>end</a:t>
            </a:r>
            <a:br>
              <a:rPr lang="pt-BR" sz="3600" dirty="0"/>
            </a:br>
            <a:r>
              <a:rPr lang="pt-BR" sz="3600" dirty="0"/>
              <a:t>Em instantes iniciaremos nossa aula</a:t>
            </a:r>
            <a:endParaRPr sz="3600" dirty="0"/>
          </a:p>
        </p:txBody>
      </p:sp>
      <p:sp>
        <p:nvSpPr>
          <p:cNvPr id="78" name="Google Shape;78;p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1600"/>
              <a:buNone/>
            </a:pPr>
            <a:r>
              <a:rPr lang="pt-BR" sz="4000" dirty="0"/>
              <a:t>Professor João </a:t>
            </a:r>
            <a:r>
              <a:rPr lang="pt-BR" sz="4000" dirty="0" err="1"/>
              <a:t>Choma</a:t>
            </a:r>
            <a:r>
              <a:rPr lang="pt-BR" sz="4000" dirty="0"/>
              <a:t> Neto</a:t>
            </a:r>
            <a:endParaRPr sz="4000" dirty="0"/>
          </a:p>
        </p:txBody>
      </p:sp>
      <p:pic>
        <p:nvPicPr>
          <p:cNvPr id="3" name="Imagem 2" descr="Homem de terno e gravata&#10;&#10;Descrição gerada automaticamente">
            <a:extLst>
              <a:ext uri="{FF2B5EF4-FFF2-40B4-BE49-F238E27FC236}">
                <a16:creationId xmlns:a16="http://schemas.microsoft.com/office/drawing/2014/main" id="{CA9FC365-DABE-F442-B876-A068B0570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" y="3429000"/>
            <a:ext cx="2514600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C948BFB-1ACB-714F-9498-42790CD7FC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Facilita a manipulação de elementos HTML e CSS</a:t>
            </a:r>
            <a:r>
              <a:rPr lang="pt-BR" sz="4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pt-BR" sz="4000" b="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00213" indent="-457200">
              <a:buFont typeface="Wingdings" pitchFamily="2" charset="2"/>
              <a:buChar char="Ø"/>
            </a:pPr>
            <a:r>
              <a:rPr lang="pt-BR" sz="4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index.html</a:t>
            </a:r>
            <a:endParaRPr lang="pt-BR" sz="4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00213" indent="-457200">
              <a:buFont typeface="Wingdings" pitchFamily="2" charset="2"/>
              <a:buChar char="Ø"/>
            </a:pPr>
            <a:r>
              <a:rPr lang="pt-BR" sz="4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estilo.css</a:t>
            </a:r>
            <a:endParaRPr lang="pt-BR" sz="4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00213" indent="-457200">
              <a:buFont typeface="Wingdings" pitchFamily="2" charset="2"/>
              <a:buChar char="Ø"/>
            </a:pPr>
            <a:r>
              <a:rPr lang="pt-BR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programa.js</a:t>
            </a:r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20D44A-A2E0-894A-9E0C-864E9DDEA4E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DOCUMENT OBJECT MODEL (DOM)</a:t>
            </a:r>
          </a:p>
        </p:txBody>
      </p:sp>
    </p:spTree>
    <p:extLst>
      <p:ext uri="{BB962C8B-B14F-4D97-AF65-F5344CB8AC3E}">
        <p14:creationId xmlns:p14="http://schemas.microsoft.com/office/powerpoint/2010/main" val="570747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C948BFB-1ACB-714F-9498-42790CD7F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1842992"/>
            <a:ext cx="10607038" cy="3766178"/>
          </a:xfrm>
        </p:spPr>
        <p:txBody>
          <a:bodyPr>
            <a:noAutofit/>
          </a:bodyPr>
          <a:lstStyle/>
          <a:p>
            <a:r>
              <a:rPr lang="pt-BR" sz="3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BR" sz="36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html</a:t>
            </a:r>
            <a:r>
              <a:rPr lang="pt-BR" sz="3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lvl="1"/>
            <a:r>
              <a:rPr lang="pt-BR" sz="3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BR" sz="36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head</a:t>
            </a:r>
            <a:r>
              <a:rPr lang="pt-BR" sz="3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lvl="1"/>
            <a:r>
              <a:rPr lang="pt-BR" sz="3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	&lt;link </a:t>
            </a:r>
            <a:r>
              <a:rPr lang="pt-BR" sz="36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rel</a:t>
            </a:r>
            <a:r>
              <a:rPr lang="pt-BR" sz="3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pt-BR" sz="36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stylesheet</a:t>
            </a:r>
            <a:r>
              <a:rPr lang="pt-BR" sz="3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 </a:t>
            </a:r>
            <a:r>
              <a:rPr lang="pt-BR" sz="36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href</a:t>
            </a:r>
            <a:r>
              <a:rPr lang="pt-BR" sz="3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pt-BR" sz="36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jornalstyle.css</a:t>
            </a:r>
            <a:r>
              <a:rPr lang="pt-BR" sz="3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"&gt;</a:t>
            </a:r>
          </a:p>
          <a:p>
            <a:pPr lvl="1"/>
            <a:r>
              <a:rPr lang="pt-BR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pt-BR" sz="3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</a:t>
            </a:r>
            <a:r>
              <a:rPr lang="pt-BR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pt-BR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pt-BR" sz="3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html</a:t>
            </a:r>
            <a:r>
              <a:rPr lang="pt-BR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20D44A-A2E0-894A-9E0C-864E9DDEA4E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DOCUMENT OBJECT MODEL (DOM)</a:t>
            </a:r>
          </a:p>
        </p:txBody>
      </p:sp>
    </p:spTree>
    <p:extLst>
      <p:ext uri="{BB962C8B-B14F-4D97-AF65-F5344CB8AC3E}">
        <p14:creationId xmlns:p14="http://schemas.microsoft.com/office/powerpoint/2010/main" val="3564916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C948BFB-1ACB-714F-9498-42790CD7F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1513490"/>
            <a:ext cx="10607038" cy="4095680"/>
          </a:xfrm>
        </p:spPr>
        <p:txBody>
          <a:bodyPr>
            <a:noAutofit/>
          </a:bodyPr>
          <a:lstStyle/>
          <a:p>
            <a:r>
              <a:rPr lang="pt-BR" sz="30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BR" sz="30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html</a:t>
            </a:r>
            <a:r>
              <a:rPr lang="pt-BR" sz="30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lvl="1"/>
            <a:r>
              <a:rPr lang="pt-BR" sz="30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BR" sz="30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head</a:t>
            </a:r>
            <a:r>
              <a:rPr lang="pt-BR" sz="30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lvl="1"/>
            <a:r>
              <a:rPr lang="pt-BR" sz="30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pt-BR" sz="3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&lt;script </a:t>
            </a:r>
            <a:r>
              <a:rPr lang="pt-BR" sz="3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src</a:t>
            </a:r>
            <a:r>
              <a:rPr lang="pt-BR" sz="3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="</a:t>
            </a:r>
            <a:r>
              <a:rPr lang="pt-BR" sz="3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js</a:t>
            </a:r>
            <a:r>
              <a:rPr lang="pt-BR" sz="3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pt-BR" sz="3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revenda.js</a:t>
            </a:r>
            <a:r>
              <a:rPr lang="pt-BR" sz="3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"&gt;&lt;/script&gt;</a:t>
            </a:r>
          </a:p>
          <a:p>
            <a:pPr lvl="1"/>
            <a:r>
              <a:rPr lang="pt-BR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pt-BR" sz="3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</a:t>
            </a:r>
            <a:r>
              <a:rPr lang="pt-BR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lvl="1"/>
            <a:r>
              <a:rPr lang="pt-BR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BR" sz="3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body</a:t>
            </a:r>
            <a:r>
              <a:rPr lang="pt-BR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lvl="1"/>
            <a:r>
              <a:rPr lang="pt-BR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pt-BR" sz="3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&lt;script </a:t>
            </a:r>
            <a:r>
              <a:rPr lang="pt-BR" sz="3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src</a:t>
            </a:r>
            <a:r>
              <a:rPr lang="pt-BR" sz="3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="</a:t>
            </a:r>
            <a:r>
              <a:rPr lang="pt-BR" sz="3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js</a:t>
            </a:r>
            <a:r>
              <a:rPr lang="pt-BR" sz="3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pt-BR" sz="3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revenda.js</a:t>
            </a:r>
            <a:r>
              <a:rPr lang="pt-BR" sz="3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"&gt;&lt;/script&gt;</a:t>
            </a:r>
            <a:endParaRPr lang="pt-BR" sz="3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pt-BR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pt-BR" sz="3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body</a:t>
            </a:r>
            <a:r>
              <a:rPr lang="pt-BR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pt-BR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pt-BR" sz="3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html</a:t>
            </a:r>
            <a:r>
              <a:rPr lang="pt-BR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20D44A-A2E0-894A-9E0C-864E9DDEA4E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DOCUMENT OBJECT MODEL (DOM)</a:t>
            </a:r>
          </a:p>
        </p:txBody>
      </p:sp>
    </p:spTree>
    <p:extLst>
      <p:ext uri="{BB962C8B-B14F-4D97-AF65-F5344CB8AC3E}">
        <p14:creationId xmlns:p14="http://schemas.microsoft.com/office/powerpoint/2010/main" val="1719268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12997B-8905-BC44-A5F6-AEF6E7A75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CONDICIONAL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4AA1AA6-7482-7342-8C04-DC9660C895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6902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97EE86F-6AD3-0E43-901D-22B3B4220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sz="4800" b="1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18A8E0-EB17-9E4A-A363-EF1D0175933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297407"/>
            <a:ext cx="8652318" cy="832336"/>
          </a:xfrm>
        </p:spPr>
        <p:txBody>
          <a:bodyPr>
            <a:normAutofit/>
          </a:bodyPr>
          <a:lstStyle/>
          <a:p>
            <a:r>
              <a:rPr lang="pt-BR" sz="4000" dirty="0"/>
              <a:t>ESTRUTURA CONDICIONAL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549B00-8C87-BA4C-AEC5-93BDEF7EC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214" y="914400"/>
            <a:ext cx="60833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2443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F2AA03-67BE-FA4F-A919-97338399D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D2AA36-C428-6248-9C84-911906EAF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2452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5D0EB69-84CC-A449-8562-820A832EC5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estrutura básica do </a:t>
            </a:r>
            <a:r>
              <a:rPr lang="pt-BR" sz="4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pt-BR" sz="40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é a seguinte:</a:t>
            </a:r>
          </a:p>
          <a:p>
            <a:endParaRPr lang="pt-BR" sz="4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4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(inicialização; condição; atualização) {</a:t>
            </a:r>
          </a:p>
          <a:p>
            <a:r>
              <a:rPr lang="pt-BR" sz="4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		 // código a ser repetido</a:t>
            </a:r>
          </a:p>
          <a:p>
            <a:r>
              <a:rPr lang="pt-BR" sz="4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F739C1C-6FD6-1E4A-92D2-70599626251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FOR EM JAVASCRIPT</a:t>
            </a:r>
          </a:p>
        </p:txBody>
      </p:sp>
    </p:spTree>
    <p:extLst>
      <p:ext uri="{BB962C8B-B14F-4D97-AF65-F5344CB8AC3E}">
        <p14:creationId xmlns:p14="http://schemas.microsoft.com/office/powerpoint/2010/main" val="1585352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5D3AED9-8187-754F-8CFB-44C5FF1DD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for (</a:t>
            </a:r>
            <a:r>
              <a:rPr lang="pt-BR" dirty="0" err="1">
                <a:highlight>
                  <a:srgbClr val="FFFF00"/>
                </a:highlight>
              </a:rPr>
              <a:t>let</a:t>
            </a:r>
            <a:r>
              <a:rPr lang="pt-BR" dirty="0">
                <a:highlight>
                  <a:srgbClr val="FFFF00"/>
                </a:highlight>
              </a:rPr>
              <a:t> </a:t>
            </a:r>
            <a:r>
              <a:rPr lang="pt-BR" dirty="0" err="1">
                <a:highlight>
                  <a:srgbClr val="FFFF00"/>
                </a:highlight>
              </a:rPr>
              <a:t>i</a:t>
            </a:r>
            <a:r>
              <a:rPr lang="pt-BR" dirty="0">
                <a:highlight>
                  <a:srgbClr val="FFFF00"/>
                </a:highlight>
              </a:rPr>
              <a:t> = 0</a:t>
            </a:r>
            <a:r>
              <a:rPr lang="pt-BR" dirty="0"/>
              <a:t>; </a:t>
            </a:r>
            <a:r>
              <a:rPr lang="pt-BR" dirty="0" err="1"/>
              <a:t>i</a:t>
            </a:r>
            <a:r>
              <a:rPr lang="pt-BR" dirty="0"/>
              <a:t> &lt; 5; </a:t>
            </a:r>
            <a:r>
              <a:rPr lang="pt-BR" dirty="0" err="1"/>
              <a:t>i</a:t>
            </a:r>
            <a:r>
              <a:rPr lang="pt-BR" dirty="0"/>
              <a:t>++) {</a:t>
            </a:r>
          </a:p>
          <a:p>
            <a:r>
              <a:rPr lang="pt-BR" dirty="0"/>
              <a:t>  		</a:t>
            </a:r>
            <a:r>
              <a:rPr lang="pt-BR" dirty="0" err="1"/>
              <a:t>document.write</a:t>
            </a:r>
            <a:r>
              <a:rPr lang="pt-BR" dirty="0"/>
              <a:t>(</a:t>
            </a:r>
            <a:r>
              <a:rPr lang="pt-BR" dirty="0" err="1"/>
              <a:t>i</a:t>
            </a:r>
            <a:r>
              <a:rPr lang="pt-BR" dirty="0"/>
              <a:t>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BFD2850-4E51-6E4C-877E-83741FD8BFD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sz="4000" dirty="0"/>
              <a:t>FOR EM JAVASCRIPT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212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7210" y="4031154"/>
            <a:ext cx="7212865" cy="1367246"/>
          </a:xfrm>
        </p:spPr>
        <p:txBody>
          <a:bodyPr>
            <a:normAutofit/>
          </a:bodyPr>
          <a:lstStyle/>
          <a:p>
            <a:r>
              <a:rPr lang="pt-BR" sz="4000" dirty="0"/>
              <a:t>IMPLEMENTAR SOLUÇÕES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050" name="Picture 2" descr="hoje (@hoje) / Twitter">
            <a:extLst>
              <a:ext uri="{FF2B5EF4-FFF2-40B4-BE49-F238E27FC236}">
                <a16:creationId xmlns:a16="http://schemas.microsoft.com/office/drawing/2014/main" id="{39CB5821-44A9-4241-90B2-0C7AB3AF9C94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54" b="33854"/>
          <a:stretch>
            <a:fillRect/>
          </a:stretch>
        </p:blipFill>
        <p:spPr bwMode="auto">
          <a:xfrm>
            <a:off x="0" y="30654"/>
            <a:ext cx="12192000" cy="393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255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E2D761D-F89D-BA81-850D-9422B4286E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Jogo de Adivinhação: O computador escolhe um número aleatório e o jogador tenta adivinhar qual é o número. O jogo fornece dicas para ajudar o jogador a encontrar a resposta correta.</a:t>
            </a:r>
          </a:p>
          <a:p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53AFAD1-E29E-E84C-B0EB-737D9050275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JOGO DE ADIVINHAÇÃO</a:t>
            </a:r>
          </a:p>
        </p:txBody>
      </p:sp>
    </p:spTree>
    <p:extLst>
      <p:ext uri="{BB962C8B-B14F-4D97-AF65-F5344CB8AC3E}">
        <p14:creationId xmlns:p14="http://schemas.microsoft.com/office/powerpoint/2010/main" val="3982333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 que nós vimos na aula passada?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9DCCE84-A659-744B-863B-8BFFD1ED4FFB}"/>
              </a:ext>
            </a:extLst>
          </p:cNvPr>
          <p:cNvSpPr txBox="1"/>
          <p:nvPr/>
        </p:nvSpPr>
        <p:spPr>
          <a:xfrm>
            <a:off x="1876003" y="1614677"/>
            <a:ext cx="8428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QUE NÓS VIMOS NA AULA PASSADA?</a:t>
            </a:r>
          </a:p>
        </p:txBody>
      </p:sp>
      <p:pic>
        <p:nvPicPr>
          <p:cNvPr id="1026" name="Picture 2" descr="Como surgiu o meme do John Travolta confuso? - Canaltech">
            <a:extLst>
              <a:ext uri="{FF2B5EF4-FFF2-40B4-BE49-F238E27FC236}">
                <a16:creationId xmlns:a16="http://schemas.microsoft.com/office/drawing/2014/main" id="{935F045C-133F-3C42-8589-3D9310C94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27" y="75396"/>
            <a:ext cx="6731461" cy="378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735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1F25EC-1E74-2D37-FC92-D53ACF16CB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Neste exemplo, o jogo gera um número aleatório entre 1 e 100 utilizando a função </a:t>
            </a:r>
            <a:r>
              <a:rPr lang="pt-BR" sz="4000" dirty="0" err="1"/>
              <a:t>Math.random</a:t>
            </a:r>
            <a:r>
              <a:rPr lang="pt-BR" sz="4000" dirty="0"/>
              <a:t>()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BD413B9-A569-753A-9629-5DE5737787F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JOGO DE ADIVINHAÇÃO</a:t>
            </a:r>
          </a:p>
          <a:p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34137449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1F25EC-1E74-2D37-FC92-D53ACF16CB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O jogador insere um palpite no campo de entrada e, ao clicar no botão "Verificar", o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Söhne"/>
              </a:rPr>
              <a:t>JavaScript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 compara o palpite do jogador com o número secreto. Em seguida, exibe uma mensagem informando se o palpite é muito baixo, muito alto ou se o jogador acertou.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BD413B9-A569-753A-9629-5DE5737787F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sz="4000" dirty="0"/>
              <a:t>JOGO DE ADIVINHAÇÃO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97082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5FA9750-5E9C-7013-560C-2357C38DC0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C4AFF1D-3925-B408-F6B9-371ECF5DE4C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C17E359C-FB92-AC2D-28C3-E66A23163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80" y="886818"/>
            <a:ext cx="10721439" cy="445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27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AE49B9-634A-0745-177D-B7F46CCC7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278231-F078-24CB-02CA-D8E5313427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2244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5FBCD84-90A8-CB21-B3B3-B9C92AE939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Calculadora Simples: Desenvolva uma calculadora básica que permita realizar operações simples de adição, subtração, multiplicação e divisão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E5922DD-F8AB-7E51-9BA5-D06D197C259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CALCULADORA SIMPLES</a:t>
            </a:r>
          </a:p>
        </p:txBody>
      </p:sp>
    </p:spTree>
    <p:extLst>
      <p:ext uri="{BB962C8B-B14F-4D97-AF65-F5344CB8AC3E}">
        <p14:creationId xmlns:p14="http://schemas.microsoft.com/office/powerpoint/2010/main" val="10067156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50C7BFC-1481-9664-59E3-6F124E5FBF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>
                <a:solidFill>
                  <a:srgbClr val="374151"/>
                </a:solidFill>
                <a:latin typeface="Söhne"/>
              </a:rPr>
              <a:t>A 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calculadora exibe uma caixa de texto para mostrar o resultado das operações. Os números e operadores são adicionados à expressão ao clicar nos botões correspondentes. 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8A12C0-DFD0-DF96-67C9-C2130B7F660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sz="4000" dirty="0"/>
              <a:t>CALCULADORA SIMPLES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73023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8ABD0E-7599-5B71-E45E-AD8FFEEDEE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Quando o botão de igual (=) é clicado, a função </a:t>
            </a:r>
            <a:r>
              <a:rPr lang="pt-BR" sz="4000" dirty="0"/>
              <a:t>calcular()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 é chamada para avaliar a expressão e exibir o resultado no campo de texto. O botão "C" limpa a expressão e o campo de texto.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29AAFC6-40A2-AAD5-97A0-3ACEA806ED4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sz="4000" dirty="0"/>
              <a:t>CALCULADORA SIMPLES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85695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081390C-2923-8280-AD51-8462359EAA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2093357-C054-500A-24BA-6795035CF05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 descr="Uma imagem contendo Tabela&#10;&#10;Descrição gerada automaticamente">
            <a:extLst>
              <a:ext uri="{FF2B5EF4-FFF2-40B4-BE49-F238E27FC236}">
                <a16:creationId xmlns:a16="http://schemas.microsoft.com/office/drawing/2014/main" id="{10E33167-58C3-63E6-86DD-A5AD7CB30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464" y="193352"/>
            <a:ext cx="5938336" cy="598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620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AE49B9-634A-0745-177D-B7F46CCC7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278231-F078-24CB-02CA-D8E5313427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54932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AFA5848-CD30-E558-2975-2CD9DEF297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Gerador de Senhas: Desenvolva uma ferramenta que gere senhas aleatórias com base em critérios definidos pelo usuário, como comprimento e tipos de caracteres.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0987D1-03D3-197E-37AF-3F6CB491D47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GERADOR DE SENHAS</a:t>
            </a:r>
          </a:p>
        </p:txBody>
      </p:sp>
    </p:spTree>
    <p:extLst>
      <p:ext uri="{BB962C8B-B14F-4D97-AF65-F5344CB8AC3E}">
        <p14:creationId xmlns:p14="http://schemas.microsoft.com/office/powerpoint/2010/main" val="2687199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B68A2DC-FF7F-1040-BF66-C4B96FBDA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1842992"/>
            <a:ext cx="10006904" cy="3766178"/>
          </a:xfrm>
        </p:spPr>
        <p:txBody>
          <a:bodyPr>
            <a:normAutofit/>
          </a:bodyPr>
          <a:lstStyle/>
          <a:p>
            <a:r>
              <a:rPr lang="pt-BR" sz="4000" dirty="0">
                <a:hlinkClick r:id="rId2"/>
              </a:rPr>
              <a:t>https://github.com/JoaoChoma/front-end</a:t>
            </a:r>
            <a:endParaRPr lang="pt-BR" sz="4000" dirty="0"/>
          </a:p>
          <a:p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ABF0143-D24F-C747-9388-32DE6AB7794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Códigos</a:t>
            </a:r>
          </a:p>
        </p:txBody>
      </p:sp>
    </p:spTree>
    <p:extLst>
      <p:ext uri="{BB962C8B-B14F-4D97-AF65-F5344CB8AC3E}">
        <p14:creationId xmlns:p14="http://schemas.microsoft.com/office/powerpoint/2010/main" val="24491506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B027818-0D05-56F6-3523-24CCB18A95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Nesta implementação, o usuário pode definir o comprimento da senha e selecionar os tipos de caracteres (maiúsculas, minúsculas, números e símbolos) que deseja incluir na senha. 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24A1ECB-B898-2141-F34B-F1BB05EA69A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GERADOR DE SENHAS</a:t>
            </a:r>
          </a:p>
          <a:p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38426779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B027818-0D05-56F6-3523-24CCB18A95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Ao clicar no botão "Gerar Senha", a função </a:t>
            </a:r>
            <a:r>
              <a:rPr lang="pt-BR" sz="4000" dirty="0" err="1">
                <a:solidFill>
                  <a:srgbClr val="374151"/>
                </a:solidFill>
                <a:latin typeface="Söhne"/>
              </a:rPr>
              <a:t>gerarSenha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() é chamada para gerar a senha aleatória com base nas opções selecionadas.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24A1ECB-B898-2141-F34B-F1BB05EA69A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GERADOR DE SENHAS</a:t>
            </a:r>
          </a:p>
          <a:p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33453349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B027818-0D05-56F6-3523-24CCB18A95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A senha gerada é exibida no campo de texto e, ao clicar no botão "Copiar", a função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Söhne"/>
              </a:rPr>
              <a:t>copiarSenha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() é chamada para copiar a senha para a área de transferência.</a:t>
            </a:r>
          </a:p>
          <a:p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24A1ECB-B898-2141-F34B-F1BB05EA69A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GERADOR DE SENHAS</a:t>
            </a:r>
          </a:p>
          <a:p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5257472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24AB1B0-6DD2-0A3D-E1D5-06C7A6DD42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1E1D0D0-FCEC-A180-0D70-9C80BB3CEAB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AE664FCB-3F47-D794-30ED-63E9B53ED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600" y="877954"/>
            <a:ext cx="6330950" cy="510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519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AE49B9-634A-0745-177D-B7F46CCC7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278231-F078-24CB-02CA-D8E5313427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45435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33A4745-67A5-7AA0-6EE8-E3C0ADD435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3600" b="0" i="0" dirty="0">
                <a:solidFill>
                  <a:srgbClr val="374151"/>
                </a:solidFill>
                <a:effectLst/>
                <a:latin typeface="Söhne"/>
              </a:rPr>
              <a:t>Jogo de Forca: O jogador tenta adivinhar uma palavra oculta, digitando letras. A cada letra incorreta, uma parte do corpo do personagem é desenhada. O objetivo é adivinhar a palavra antes que o personagem seja totalmente desenhado.</a:t>
            </a:r>
          </a:p>
          <a:p>
            <a:endParaRPr lang="pt-BR" sz="36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17D876E-4D94-2FEA-473B-7A88AB552F7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JOGO DA FORCA</a:t>
            </a:r>
          </a:p>
        </p:txBody>
      </p:sp>
    </p:spTree>
    <p:extLst>
      <p:ext uri="{BB962C8B-B14F-4D97-AF65-F5344CB8AC3E}">
        <p14:creationId xmlns:p14="http://schemas.microsoft.com/office/powerpoint/2010/main" val="30832759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3F2745B-4EEF-8F61-044C-01D0C9075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pt-BR" sz="3600" dirty="0">
                <a:solidFill>
                  <a:srgbClr val="374151"/>
                </a:solidFill>
                <a:latin typeface="Söhne"/>
              </a:rPr>
              <a:t>Uma </a:t>
            </a:r>
            <a:r>
              <a:rPr lang="pt-BR" sz="3600" b="0" i="0" dirty="0">
                <a:solidFill>
                  <a:srgbClr val="374151"/>
                </a:solidFill>
                <a:effectLst/>
                <a:latin typeface="Söhne"/>
              </a:rPr>
              <a:t>palavra oculta é definida na variável </a:t>
            </a:r>
            <a:r>
              <a:rPr lang="pt-BR" sz="3600" dirty="0"/>
              <a:t>word</a:t>
            </a:r>
            <a:r>
              <a:rPr lang="pt-BR" sz="3600" b="0" i="0" dirty="0">
                <a:solidFill>
                  <a:srgbClr val="374151"/>
                </a:solidFill>
                <a:effectLst/>
                <a:latin typeface="Söhne"/>
              </a:rPr>
              <a:t>. O jogador tenta adivinhar a palavra digitando letras no campo de entrada. A cada letra incorreta, o número de tentativas aumenta. A palavra oculta é exibida com letras escondidas representadas por traços ("_"). </a:t>
            </a:r>
            <a:endParaRPr lang="pt-BR" sz="36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9ACF396-1676-0FE6-D807-6B361F5DC11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JOGO DA FORCA</a:t>
            </a:r>
          </a:p>
          <a:p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602768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3F2745B-4EEF-8F61-044C-01D0C9075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Conforme o jogador acerta as letras, os traços são substituídos pelas letras corretas. O jogo continua até que o jogador adivinhe a palavra correta ou exceda o número máximo de tentativas (6 no caso).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9ACF396-1676-0FE6-D807-6B361F5DC11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sz="4000" dirty="0"/>
              <a:t>JOGO DA FORCA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706944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BD4EFEA-97FF-E12F-3912-E6EE4DDB4D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CCA9ABC-45B8-762C-881A-F41645D0092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E8AD8A61-87BE-2A32-A393-CA8F8648C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577" y="172539"/>
            <a:ext cx="6858000" cy="600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478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AE49B9-634A-0745-177D-B7F46CCC7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278231-F078-24CB-02CA-D8E5313427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7739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07EFB1-B67D-F644-9C38-E7E5C6616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OPERADORES ARITIMÉTICOS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E45C4BE-CBB7-2E47-B89D-3B127A0C17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6004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B4D615-68DC-C04F-BB76-6D4362CA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Alura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356D42-B789-7B44-82AB-57895A299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9407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226C2E8-C618-594F-9155-BFC5358EB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https://cursos.alura.com.br/course/html-css-praticando-html-css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ADA31A-3A3F-FD44-A177-B2046B71CFA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95645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229884-08F2-E845-D60C-808F56108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7015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0AF4CD0-0A02-174B-AD71-4177D7F856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pt-BR" sz="4000" dirty="0"/>
              <a:t>/		Operador de divisão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pt-BR" sz="4000" dirty="0"/>
              <a:t>* 		Operador de multiplicação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pt-BR" sz="4000" dirty="0"/>
              <a:t>+ 		Operador de adição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pt-BR" sz="4000" dirty="0"/>
              <a:t>- 		Operador de subtração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9F1B951-0392-D847-8EF9-631457BDBC1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OPERADORES ARITIMÉTICOS</a:t>
            </a:r>
          </a:p>
        </p:txBody>
      </p:sp>
    </p:spTree>
    <p:extLst>
      <p:ext uri="{BB962C8B-B14F-4D97-AF65-F5344CB8AC3E}">
        <p14:creationId xmlns:p14="http://schemas.microsoft.com/office/powerpoint/2010/main" val="1126302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0AF4CD0-0A02-174B-AD71-4177D7F856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pt-BR" sz="4000" dirty="0"/>
              <a:t>++		Operador de incremento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pt-BR" sz="4000" dirty="0"/>
              <a:t>-- 		Operador de decremento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pt-BR" sz="4000" dirty="0"/>
              <a:t>%		Operador de módulo (calcula o resto de uma divisão)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9F1B951-0392-D847-8EF9-631457BDBC1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OPERADORES ARITIMÉTICOS</a:t>
            </a:r>
          </a:p>
        </p:txBody>
      </p:sp>
    </p:spTree>
    <p:extLst>
      <p:ext uri="{BB962C8B-B14F-4D97-AF65-F5344CB8AC3E}">
        <p14:creationId xmlns:p14="http://schemas.microsoft.com/office/powerpoint/2010/main" val="1460275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FA5116-F8FF-064A-978C-03CAB45AE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OPERADOR DE ATRIBUIÇÃO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2D2997-1145-6B4D-9D26-745D4E5DC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5011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D17212A-79B9-664E-BA49-9E91D228B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algn="ctr"/>
            <a:r>
              <a:rPr lang="pt-BR" sz="32500" dirty="0"/>
              <a:t>=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A2DCE6F-10E9-3240-ACC3-FFE46080B66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/>
              <a:t>ATRIBUIÇÃO</a:t>
            </a:r>
          </a:p>
        </p:txBody>
      </p:sp>
    </p:spTree>
    <p:extLst>
      <p:ext uri="{BB962C8B-B14F-4D97-AF65-F5344CB8AC3E}">
        <p14:creationId xmlns:p14="http://schemas.microsoft.com/office/powerpoint/2010/main" val="20350468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1857</TotalTime>
  <Words>1017</Words>
  <Application>Microsoft Macintosh PowerPoint</Application>
  <PresentationFormat>Widescreen</PresentationFormat>
  <Paragraphs>115</Paragraphs>
  <Slides>52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52</vt:i4>
      </vt:variant>
    </vt:vector>
  </HeadingPairs>
  <TitlesOfParts>
    <vt:vector size="57" baseType="lpstr">
      <vt:lpstr>Arial</vt:lpstr>
      <vt:lpstr>Calibri</vt:lpstr>
      <vt:lpstr>Söhne</vt:lpstr>
      <vt:lpstr>Wingdings</vt:lpstr>
      <vt:lpstr>Tema do Office</vt:lpstr>
      <vt:lpstr>Técnico em  Desenvolvimento de Sistemas </vt:lpstr>
      <vt:lpstr>Programação Front-end Em instantes iniciaremos nossa aula</vt:lpstr>
      <vt:lpstr>O que nós vimos na aula passada?</vt:lpstr>
      <vt:lpstr>Apresentação do PowerPoint</vt:lpstr>
      <vt:lpstr>OPERADORES ARITIMÉTICOS</vt:lpstr>
      <vt:lpstr>Apresentação do PowerPoint</vt:lpstr>
      <vt:lpstr>Apresentação do PowerPoint</vt:lpstr>
      <vt:lpstr>OPERADOR DE ATRIBUIÇÃO</vt:lpstr>
      <vt:lpstr>Apresentação do PowerPoint</vt:lpstr>
      <vt:lpstr>Apresentação do PowerPoint</vt:lpstr>
      <vt:lpstr>Apresentação do PowerPoint</vt:lpstr>
      <vt:lpstr>OPERADORES DE COMPARAÇÃO</vt:lpstr>
      <vt:lpstr>Apresentação do PowerPoint</vt:lpstr>
      <vt:lpstr>Apresentação do PowerPoint</vt:lpstr>
      <vt:lpstr>OPERADORES LÓGICOS</vt:lpstr>
      <vt:lpstr>Apresentação do PowerPoint</vt:lpstr>
      <vt:lpstr>EVENTOS E FUNÇÕES</vt:lpstr>
      <vt:lpstr>Apresentação do PowerPoint</vt:lpstr>
      <vt:lpstr>DOM</vt:lpstr>
      <vt:lpstr>Apresentação do PowerPoint</vt:lpstr>
      <vt:lpstr>Apresentação do PowerPoint</vt:lpstr>
      <vt:lpstr>Apresentação do PowerPoint</vt:lpstr>
      <vt:lpstr>ESTRUTURA CONDICIONAL</vt:lpstr>
      <vt:lpstr>Apresentação do PowerPoint</vt:lpstr>
      <vt:lpstr>FOR</vt:lpstr>
      <vt:lpstr>Apresentação do PowerPoint</vt:lpstr>
      <vt:lpstr>Apresentação do PowerPoint</vt:lpstr>
      <vt:lpstr>IMPLEMENTAR SOLUÇÕES</vt:lpstr>
      <vt:lpstr>Apresentação do PowerPoint</vt:lpstr>
      <vt:lpstr>Apresentação do PowerPoint</vt:lpstr>
      <vt:lpstr>Apresentação do PowerPoint</vt:lpstr>
      <vt:lpstr>Apresentação do PowerPoint</vt:lpstr>
      <vt:lpstr>PRÁTICA</vt:lpstr>
      <vt:lpstr>Apresentação do PowerPoint</vt:lpstr>
      <vt:lpstr>Apresentação do PowerPoint</vt:lpstr>
      <vt:lpstr>Apresentação do PowerPoint</vt:lpstr>
      <vt:lpstr>Apresentação do PowerPoint</vt:lpstr>
      <vt:lpstr>PRÁTICA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PRÁTICA</vt:lpstr>
      <vt:lpstr>Apresentação do PowerPoint</vt:lpstr>
      <vt:lpstr>Apresentação do PowerPoint</vt:lpstr>
      <vt:lpstr>Apresentação do PowerPoint</vt:lpstr>
      <vt:lpstr>Apresentação do PowerPoint</vt:lpstr>
      <vt:lpstr>PRÁTICA</vt:lpstr>
      <vt:lpstr>Alura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Técnico em  Desenvolvimento de Sistemas </dc:title>
  <dc:creator>Henrique Coppola Cole</dc:creator>
  <cp:lastModifiedBy>João Choma</cp:lastModifiedBy>
  <cp:revision>140</cp:revision>
  <dcterms:created xsi:type="dcterms:W3CDTF">2020-01-23T19:05:58Z</dcterms:created>
  <dcterms:modified xsi:type="dcterms:W3CDTF">2023-05-25T20:06:44Z</dcterms:modified>
</cp:coreProperties>
</file>